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9/13/2016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9/13/2016</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0999" y="371475"/>
            <a:ext cx="8001000" cy="1057275"/>
          </a:xfrm>
        </p:spPr>
        <p:txBody>
          <a:bodyPr>
            <a:normAutofit/>
          </a:bodyPr>
          <a:lstStyle/>
          <a:p>
            <a:r>
              <a:rPr lang="en-US" sz="6000" b="1" dirty="0">
                <a:solidFill>
                  <a:schemeClr val="bg1"/>
                </a:solidFill>
              </a:rPr>
              <a:t>Ezekiel 16-19</a:t>
            </a:r>
          </a:p>
        </p:txBody>
      </p:sp>
      <p:sp>
        <p:nvSpPr>
          <p:cNvPr id="3" name="Subtitle 2"/>
          <p:cNvSpPr>
            <a:spLocks noGrp="1"/>
          </p:cNvSpPr>
          <p:nvPr>
            <p:ph type="subTitle" idx="1"/>
          </p:nvPr>
        </p:nvSpPr>
        <p:spPr>
          <a:xfrm>
            <a:off x="380999" y="1555221"/>
            <a:ext cx="8850313" cy="1205563"/>
          </a:xfrm>
        </p:spPr>
        <p:txBody>
          <a:bodyPr>
            <a:noAutofit/>
          </a:bodyPr>
          <a:lstStyle/>
          <a:p>
            <a:r>
              <a:rPr lang="en-US" sz="2400" b="1" dirty="0">
                <a:solidFill>
                  <a:schemeClr val="bg1"/>
                </a:solidFill>
              </a:rPr>
              <a:t>Justification for the destruction of Jerusalem continues…</a:t>
            </a:r>
          </a:p>
          <a:p>
            <a:r>
              <a:rPr lang="en-US" sz="2400" b="1" dirty="0">
                <a:solidFill>
                  <a:schemeClr val="bg1"/>
                </a:solidFill>
              </a:rPr>
              <a:t>And an appeal to personal responsibility….  </a:t>
            </a:r>
          </a:p>
        </p:txBody>
      </p:sp>
      <p:pic>
        <p:nvPicPr>
          <p:cNvPr id="4" name="Picture 3"/>
          <p:cNvPicPr>
            <a:picLocks noChangeAspect="1"/>
          </p:cNvPicPr>
          <p:nvPr/>
        </p:nvPicPr>
        <p:blipFill>
          <a:blip r:embed="rId2"/>
          <a:stretch>
            <a:fillRect/>
          </a:stretch>
        </p:blipFill>
        <p:spPr>
          <a:xfrm>
            <a:off x="380999" y="3154902"/>
            <a:ext cx="5381625" cy="3354547"/>
          </a:xfrm>
          <a:prstGeom prst="rect">
            <a:avLst/>
          </a:prstGeom>
        </p:spPr>
      </p:pic>
    </p:spTree>
    <p:extLst>
      <p:ext uri="{BB962C8B-B14F-4D97-AF65-F5344CB8AC3E}">
        <p14:creationId xmlns:p14="http://schemas.microsoft.com/office/powerpoint/2010/main" val="3857553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181" y="126348"/>
            <a:ext cx="11378834" cy="1166122"/>
          </a:xfrm>
          <a:ln w="25400">
            <a:solidFill>
              <a:schemeClr val="bg1"/>
            </a:solidFill>
          </a:ln>
        </p:spPr>
        <p:txBody>
          <a:bodyPr>
            <a:normAutofit/>
          </a:bodyPr>
          <a:lstStyle/>
          <a:p>
            <a:pPr algn="ctr"/>
            <a:r>
              <a:rPr lang="en-US" sz="4800" b="1" dirty="0">
                <a:solidFill>
                  <a:schemeClr val="bg1"/>
                </a:solidFill>
              </a:rPr>
              <a:t>Ezekiel 16: Apostasy Parables</a:t>
            </a:r>
          </a:p>
        </p:txBody>
      </p:sp>
      <p:sp>
        <p:nvSpPr>
          <p:cNvPr id="3" name="TextBox 2"/>
          <p:cNvSpPr txBox="1"/>
          <p:nvPr/>
        </p:nvSpPr>
        <p:spPr>
          <a:xfrm>
            <a:off x="3732104" y="3598320"/>
            <a:ext cx="8255977" cy="461665"/>
          </a:xfrm>
          <a:prstGeom prst="rect">
            <a:avLst/>
          </a:prstGeom>
          <a:noFill/>
        </p:spPr>
        <p:txBody>
          <a:bodyPr wrap="square" rtlCol="0">
            <a:spAutoFit/>
          </a:bodyPr>
          <a:lstStyle/>
          <a:p>
            <a:r>
              <a:rPr lang="en-US" sz="2400" b="1" dirty="0">
                <a:solidFill>
                  <a:schemeClr val="bg1"/>
                </a:solidFill>
              </a:rPr>
              <a:t>Parable of the Unfaithful Wife (16:3-43)</a:t>
            </a:r>
            <a:r>
              <a:rPr lang="en-US" sz="2400" i="1" dirty="0">
                <a:solidFill>
                  <a:schemeClr val="bg1"/>
                </a:solidFill>
              </a:rPr>
              <a:t> </a:t>
            </a:r>
            <a:endParaRPr lang="en-US" sz="2400" dirty="0">
              <a:solidFill>
                <a:schemeClr val="bg1"/>
              </a:solidFill>
            </a:endParaRPr>
          </a:p>
        </p:txBody>
      </p:sp>
      <p:sp>
        <p:nvSpPr>
          <p:cNvPr id="4" name="TextBox 3"/>
          <p:cNvSpPr txBox="1"/>
          <p:nvPr/>
        </p:nvSpPr>
        <p:spPr>
          <a:xfrm>
            <a:off x="3732104" y="4448788"/>
            <a:ext cx="7391400" cy="461665"/>
          </a:xfrm>
          <a:prstGeom prst="rect">
            <a:avLst/>
          </a:prstGeom>
          <a:noFill/>
        </p:spPr>
        <p:txBody>
          <a:bodyPr wrap="square" rtlCol="0">
            <a:spAutoFit/>
          </a:bodyPr>
          <a:lstStyle/>
          <a:p>
            <a:r>
              <a:rPr lang="en-US" sz="2400" b="1" dirty="0">
                <a:solidFill>
                  <a:schemeClr val="bg1"/>
                </a:solidFill>
              </a:rPr>
              <a:t>Parable of the Three Sisters (16:44-63)</a:t>
            </a:r>
            <a:endParaRPr lang="en-US" sz="2400" dirty="0">
              <a:solidFill>
                <a:schemeClr val="bg1"/>
              </a:solidFill>
            </a:endParaRPr>
          </a:p>
        </p:txBody>
      </p:sp>
      <p:sp>
        <p:nvSpPr>
          <p:cNvPr id="5" name="TextBox 4"/>
          <p:cNvSpPr txBox="1"/>
          <p:nvPr/>
        </p:nvSpPr>
        <p:spPr>
          <a:xfrm>
            <a:off x="1674704" y="1703510"/>
            <a:ext cx="9448800" cy="830997"/>
          </a:xfrm>
          <a:prstGeom prst="rect">
            <a:avLst/>
          </a:prstGeom>
          <a:noFill/>
        </p:spPr>
        <p:txBody>
          <a:bodyPr wrap="square" rtlCol="0">
            <a:spAutoFit/>
          </a:bodyPr>
          <a:lstStyle/>
          <a:p>
            <a:r>
              <a:rPr lang="en-US" sz="2400" i="1" dirty="0">
                <a:solidFill>
                  <a:schemeClr val="bg1"/>
                </a:solidFill>
              </a:rPr>
              <a:t>Ezekiel makes known to Jerusalem her sins. In these parables Jerusalem is compared to an unfaithful wife and a fallen sister. </a:t>
            </a:r>
            <a:endParaRPr lang="en-US" sz="2400" dirty="0">
              <a:solidFill>
                <a:schemeClr val="bg1"/>
              </a:solidFill>
            </a:endParaRPr>
          </a:p>
        </p:txBody>
      </p:sp>
      <p:pic>
        <p:nvPicPr>
          <p:cNvPr id="6" name="Picture 5"/>
          <p:cNvPicPr>
            <a:picLocks noChangeAspect="1"/>
          </p:cNvPicPr>
          <p:nvPr/>
        </p:nvPicPr>
        <p:blipFill>
          <a:blip r:embed="rId2"/>
          <a:stretch>
            <a:fillRect/>
          </a:stretch>
        </p:blipFill>
        <p:spPr>
          <a:xfrm>
            <a:off x="262181" y="2945547"/>
            <a:ext cx="2939375" cy="3688915"/>
          </a:xfrm>
          <a:prstGeom prst="rect">
            <a:avLst/>
          </a:prstGeom>
        </p:spPr>
      </p:pic>
    </p:spTree>
    <p:extLst>
      <p:ext uri="{BB962C8B-B14F-4D97-AF65-F5344CB8AC3E}">
        <p14:creationId xmlns:p14="http://schemas.microsoft.com/office/powerpoint/2010/main" val="3475898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80293" y="1529862"/>
            <a:ext cx="8853854" cy="4462760"/>
          </a:xfrm>
          <a:prstGeom prst="rect">
            <a:avLst/>
          </a:prstGeom>
          <a:noFill/>
        </p:spPr>
        <p:txBody>
          <a:bodyPr wrap="square" rtlCol="0">
            <a:spAutoFit/>
          </a:bodyPr>
          <a:lstStyle/>
          <a:p>
            <a:r>
              <a:rPr lang="en-US" sz="2400" b="1" dirty="0">
                <a:solidFill>
                  <a:schemeClr val="bg1"/>
                </a:solidFill>
              </a:rPr>
              <a:t>Parable of the Unfaithful Wife (16:3-43)</a:t>
            </a:r>
            <a:r>
              <a:rPr lang="en-US" sz="2400" i="1" dirty="0">
                <a:solidFill>
                  <a:schemeClr val="bg1"/>
                </a:solidFill>
              </a:rPr>
              <a:t> </a:t>
            </a:r>
            <a:endParaRPr lang="en-US" sz="2400" dirty="0">
              <a:solidFill>
                <a:schemeClr val="bg1"/>
              </a:solidFill>
            </a:endParaRPr>
          </a:p>
          <a:p>
            <a:pPr marL="742950" lvl="1" indent="-285750">
              <a:buFont typeface="Arial" panose="020B0604020202020204" pitchFamily="34" charset="0"/>
              <a:buChar char="•"/>
            </a:pPr>
            <a:r>
              <a:rPr lang="en-US" sz="2400" dirty="0">
                <a:solidFill>
                  <a:schemeClr val="bg1"/>
                </a:solidFill>
              </a:rPr>
              <a:t>The Unwanted Child (16:3-6) </a:t>
            </a:r>
          </a:p>
          <a:p>
            <a:pPr marL="742950" lvl="1" indent="-285750">
              <a:buFont typeface="Arial" panose="020B0604020202020204" pitchFamily="34" charset="0"/>
              <a:buChar char="•"/>
            </a:pPr>
            <a:r>
              <a:rPr lang="en-US" sz="2400" dirty="0">
                <a:solidFill>
                  <a:schemeClr val="bg1"/>
                </a:solidFill>
              </a:rPr>
              <a:t>The Beautiful Marriage (16:7-9)</a:t>
            </a:r>
          </a:p>
          <a:p>
            <a:pPr marL="742950" lvl="1" indent="-285750">
              <a:buFont typeface="Arial" panose="020B0604020202020204" pitchFamily="34" charset="0"/>
              <a:buChar char="•"/>
            </a:pPr>
            <a:r>
              <a:rPr lang="en-US" sz="2400" dirty="0">
                <a:solidFill>
                  <a:schemeClr val="bg1"/>
                </a:solidFill>
              </a:rPr>
              <a:t>The Adornment of the Bride (16:10-14)</a:t>
            </a:r>
          </a:p>
          <a:p>
            <a:pPr marL="742950" lvl="1" indent="-285750">
              <a:buFont typeface="Arial" panose="020B0604020202020204" pitchFamily="34" charset="0"/>
              <a:buChar char="•"/>
            </a:pPr>
            <a:r>
              <a:rPr lang="en-US" sz="2400" dirty="0">
                <a:solidFill>
                  <a:schemeClr val="bg1"/>
                </a:solidFill>
              </a:rPr>
              <a:t>The Infidelity of the Bride (16:15-34)</a:t>
            </a:r>
          </a:p>
          <a:p>
            <a:pPr marL="1200150" lvl="2" indent="-285750">
              <a:buFont typeface="Arial" panose="020B0604020202020204" pitchFamily="34" charset="0"/>
              <a:buChar char="•"/>
            </a:pPr>
            <a:r>
              <a:rPr lang="en-US" sz="2000" i="1" dirty="0">
                <a:solidFill>
                  <a:schemeClr val="bg1"/>
                </a:solidFill>
              </a:rPr>
              <a:t>Trusted in herself</a:t>
            </a:r>
          </a:p>
          <a:p>
            <a:pPr marL="1200150" lvl="2" indent="-285750">
              <a:buFont typeface="Arial" panose="020B0604020202020204" pitchFamily="34" charset="0"/>
              <a:buChar char="•"/>
            </a:pPr>
            <a:r>
              <a:rPr lang="en-US" sz="2000" i="1" dirty="0">
                <a:solidFill>
                  <a:schemeClr val="bg1"/>
                </a:solidFill>
              </a:rPr>
              <a:t>Played the harlot with idols</a:t>
            </a:r>
          </a:p>
          <a:p>
            <a:pPr marL="1200150" lvl="2" indent="-285750">
              <a:buFont typeface="Arial" panose="020B0604020202020204" pitchFamily="34" charset="0"/>
              <a:buChar char="•"/>
            </a:pPr>
            <a:r>
              <a:rPr lang="en-US" sz="2000" i="1" dirty="0">
                <a:solidFill>
                  <a:schemeClr val="bg1"/>
                </a:solidFill>
              </a:rPr>
              <a:t>Made high places and idols</a:t>
            </a:r>
          </a:p>
          <a:p>
            <a:pPr marL="1200150" lvl="2" indent="-285750">
              <a:buFont typeface="Arial" panose="020B0604020202020204" pitchFamily="34" charset="0"/>
              <a:buChar char="•"/>
            </a:pPr>
            <a:r>
              <a:rPr lang="en-US" sz="2000" i="1" dirty="0">
                <a:solidFill>
                  <a:schemeClr val="bg1"/>
                </a:solidFill>
              </a:rPr>
              <a:t>Sacrificed sons and daughters to idols</a:t>
            </a:r>
          </a:p>
          <a:p>
            <a:pPr marL="1200150" lvl="2" indent="-285750">
              <a:buFont typeface="Arial" panose="020B0604020202020204" pitchFamily="34" charset="0"/>
              <a:buChar char="•"/>
            </a:pPr>
            <a:r>
              <a:rPr lang="en-US" sz="2000" i="1" dirty="0">
                <a:solidFill>
                  <a:schemeClr val="bg1"/>
                </a:solidFill>
              </a:rPr>
              <a:t>Not grateful to God “did not remember” (v. 22)</a:t>
            </a:r>
          </a:p>
          <a:p>
            <a:pPr marL="1200150" lvl="2" indent="-285750">
              <a:buFont typeface="Arial" panose="020B0604020202020204" pitchFamily="34" charset="0"/>
              <a:buChar char="•"/>
            </a:pPr>
            <a:r>
              <a:rPr lang="en-US" sz="2000" i="1" dirty="0">
                <a:solidFill>
                  <a:schemeClr val="bg1"/>
                </a:solidFill>
              </a:rPr>
              <a:t>Played the harlot with other nations</a:t>
            </a:r>
          </a:p>
          <a:p>
            <a:pPr marL="1200150" lvl="2" indent="-285750">
              <a:buFont typeface="Arial" panose="020B0604020202020204" pitchFamily="34" charset="0"/>
              <a:buChar char="•"/>
            </a:pPr>
            <a:r>
              <a:rPr lang="en-US" sz="2000" i="1" dirty="0">
                <a:solidFill>
                  <a:schemeClr val="bg1"/>
                </a:solidFill>
              </a:rPr>
              <a:t>“No one plays the harlot like you do…” (v. 34)</a:t>
            </a:r>
          </a:p>
          <a:p>
            <a:pPr marL="742950" lvl="1" indent="-285750">
              <a:buFont typeface="Arial" panose="020B0604020202020204" pitchFamily="34" charset="0"/>
              <a:buChar char="•"/>
            </a:pPr>
            <a:r>
              <a:rPr lang="en-US" sz="2400" dirty="0">
                <a:solidFill>
                  <a:schemeClr val="bg1"/>
                </a:solidFill>
              </a:rPr>
              <a:t>The Punishment of the Bride/Harlot (16:35-43)</a:t>
            </a:r>
          </a:p>
        </p:txBody>
      </p:sp>
      <p:sp>
        <p:nvSpPr>
          <p:cNvPr id="6" name="Title 1"/>
          <p:cNvSpPr txBox="1">
            <a:spLocks/>
          </p:cNvSpPr>
          <p:nvPr/>
        </p:nvSpPr>
        <p:spPr>
          <a:xfrm>
            <a:off x="262181" y="126348"/>
            <a:ext cx="11378834" cy="1166122"/>
          </a:xfrm>
          <a:prstGeom prst="rect">
            <a:avLst/>
          </a:prstGeom>
          <a:ln w="25400">
            <a:solidFill>
              <a:schemeClr val="bg1"/>
            </a:solidFill>
          </a:ln>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800" b="1" dirty="0">
                <a:solidFill>
                  <a:schemeClr val="bg1"/>
                </a:solidFill>
              </a:rPr>
              <a:t>Ezekiel 16: The Unfaithful Wife</a:t>
            </a:r>
          </a:p>
        </p:txBody>
      </p:sp>
      <p:sp>
        <p:nvSpPr>
          <p:cNvPr id="7" name="TextBox 6"/>
          <p:cNvSpPr txBox="1"/>
          <p:nvPr/>
        </p:nvSpPr>
        <p:spPr>
          <a:xfrm>
            <a:off x="8080131" y="1943100"/>
            <a:ext cx="3323492" cy="1323439"/>
          </a:xfrm>
          <a:prstGeom prst="rect">
            <a:avLst/>
          </a:prstGeom>
          <a:noFill/>
          <a:ln>
            <a:solidFill>
              <a:schemeClr val="bg1"/>
            </a:solidFill>
          </a:ln>
        </p:spPr>
        <p:txBody>
          <a:bodyPr wrap="square" rtlCol="0">
            <a:spAutoFit/>
          </a:bodyPr>
          <a:lstStyle/>
          <a:p>
            <a:r>
              <a:rPr lang="en-US" sz="2000" dirty="0"/>
              <a:t>Repetition Alert! </a:t>
            </a:r>
          </a:p>
          <a:p>
            <a:r>
              <a:rPr lang="en-US" sz="2000" dirty="0"/>
              <a:t>God saying “I”, “My”</a:t>
            </a:r>
          </a:p>
          <a:p>
            <a:r>
              <a:rPr lang="en-US" sz="2000" dirty="0"/>
              <a:t>Emphasizing all He had done for Jerusalem. </a:t>
            </a:r>
          </a:p>
        </p:txBody>
      </p:sp>
    </p:spTree>
    <p:extLst>
      <p:ext uri="{BB962C8B-B14F-4D97-AF65-F5344CB8AC3E}">
        <p14:creationId xmlns:p14="http://schemas.microsoft.com/office/powerpoint/2010/main" val="751996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5"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000"/>
                                        <p:tgtEl>
                                          <p:spTgt spid="7"/>
                                        </p:tgtEl>
                                      </p:cBhvr>
                                    </p:animEffect>
                                    <p:anim calcmode="lin" valueType="num">
                                      <p:cBhvr>
                                        <p:cTn id="12" dur="2000" fill="hold"/>
                                        <p:tgtEl>
                                          <p:spTgt spid="7"/>
                                        </p:tgtEl>
                                        <p:attrNameLst>
                                          <p:attrName>ppt_w</p:attrName>
                                        </p:attrNameLst>
                                      </p:cBhvr>
                                      <p:tavLst>
                                        <p:tav tm="0" fmla="#ppt_w*sin(2.5*pi*$)">
                                          <p:val>
                                            <p:fltVal val="0"/>
                                          </p:val>
                                        </p:tav>
                                        <p:tav tm="100000">
                                          <p:val>
                                            <p:fltVal val="1"/>
                                          </p:val>
                                        </p:tav>
                                      </p:tavLst>
                                    </p:anim>
                                    <p:anim calcmode="lin" valueType="num">
                                      <p:cBhvr>
                                        <p:cTn id="13"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3">
                                            <p:txEl>
                                              <p:pRg st="10" end="10"/>
                                            </p:txEl>
                                          </p:spTgt>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37794" y="2321901"/>
            <a:ext cx="7391400" cy="2677656"/>
          </a:xfrm>
          <a:prstGeom prst="rect">
            <a:avLst/>
          </a:prstGeom>
          <a:noFill/>
        </p:spPr>
        <p:txBody>
          <a:bodyPr wrap="square" rtlCol="0">
            <a:spAutoFit/>
          </a:bodyPr>
          <a:lstStyle/>
          <a:p>
            <a:pPr>
              <a:lnSpc>
                <a:spcPct val="150000"/>
              </a:lnSpc>
            </a:pPr>
            <a:r>
              <a:rPr lang="en-US" sz="2400" b="1" dirty="0">
                <a:solidFill>
                  <a:schemeClr val="bg1"/>
                </a:solidFill>
              </a:rPr>
              <a:t>Parable of the Three Sisters (16:44-63)</a:t>
            </a:r>
            <a:endParaRPr lang="en-US" sz="2400" dirty="0">
              <a:solidFill>
                <a:schemeClr val="bg1"/>
              </a:solidFill>
            </a:endParaRPr>
          </a:p>
          <a:p>
            <a:pPr marL="800100" lvl="1" indent="-342900">
              <a:lnSpc>
                <a:spcPct val="150000"/>
              </a:lnSpc>
              <a:buFont typeface="Arial" panose="020B0604020202020204" pitchFamily="34" charset="0"/>
              <a:buChar char="•"/>
            </a:pPr>
            <a:r>
              <a:rPr lang="en-US" sz="2400" dirty="0">
                <a:solidFill>
                  <a:schemeClr val="bg1"/>
                </a:solidFill>
              </a:rPr>
              <a:t>The Record of the Sisters (16:48-52)</a:t>
            </a:r>
          </a:p>
          <a:p>
            <a:pPr marL="800100" lvl="1" indent="-342900">
              <a:lnSpc>
                <a:spcPct val="150000"/>
              </a:lnSpc>
              <a:buFont typeface="Arial" panose="020B0604020202020204" pitchFamily="34" charset="0"/>
              <a:buChar char="•"/>
            </a:pPr>
            <a:r>
              <a:rPr lang="en-US" sz="2400" dirty="0">
                <a:solidFill>
                  <a:schemeClr val="bg1"/>
                </a:solidFill>
              </a:rPr>
              <a:t>The Future of the Sisters (16:53-63)</a:t>
            </a:r>
          </a:p>
          <a:p>
            <a:pPr marL="1257300" lvl="2" indent="-342900">
              <a:lnSpc>
                <a:spcPct val="150000"/>
              </a:lnSpc>
              <a:buFont typeface="Arial" panose="020B0604020202020204" pitchFamily="34" charset="0"/>
              <a:buChar char="•"/>
            </a:pPr>
            <a:r>
              <a:rPr lang="en-US" sz="2000" dirty="0">
                <a:solidFill>
                  <a:schemeClr val="bg1"/>
                </a:solidFill>
              </a:rPr>
              <a:t>Punishment</a:t>
            </a:r>
          </a:p>
          <a:p>
            <a:pPr marL="1257300" lvl="2" indent="-342900">
              <a:lnSpc>
                <a:spcPct val="150000"/>
              </a:lnSpc>
              <a:buFont typeface="Arial" panose="020B0604020202020204" pitchFamily="34" charset="0"/>
              <a:buChar char="•"/>
            </a:pPr>
            <a:r>
              <a:rPr lang="en-US" sz="2000" dirty="0">
                <a:solidFill>
                  <a:schemeClr val="bg1"/>
                </a:solidFill>
              </a:rPr>
              <a:t>Hope</a:t>
            </a:r>
          </a:p>
        </p:txBody>
      </p:sp>
      <p:sp>
        <p:nvSpPr>
          <p:cNvPr id="6" name="Title 1"/>
          <p:cNvSpPr txBox="1">
            <a:spLocks/>
          </p:cNvSpPr>
          <p:nvPr/>
        </p:nvSpPr>
        <p:spPr>
          <a:xfrm>
            <a:off x="262181" y="126348"/>
            <a:ext cx="11378834" cy="1166122"/>
          </a:xfrm>
          <a:prstGeom prst="rect">
            <a:avLst/>
          </a:prstGeom>
          <a:ln w="25400">
            <a:solidFill>
              <a:schemeClr val="bg1"/>
            </a:solidFill>
          </a:ln>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800" b="1" dirty="0">
                <a:solidFill>
                  <a:schemeClr val="bg1"/>
                </a:solidFill>
              </a:rPr>
              <a:t>Ezekiel 16: The Three Sisters</a:t>
            </a:r>
          </a:p>
        </p:txBody>
      </p:sp>
      <p:pic>
        <p:nvPicPr>
          <p:cNvPr id="2" name="Picture 1"/>
          <p:cNvPicPr>
            <a:picLocks noChangeAspect="1"/>
          </p:cNvPicPr>
          <p:nvPr/>
        </p:nvPicPr>
        <p:blipFill>
          <a:blip r:embed="rId2"/>
          <a:stretch>
            <a:fillRect/>
          </a:stretch>
        </p:blipFill>
        <p:spPr>
          <a:xfrm>
            <a:off x="262181" y="3582037"/>
            <a:ext cx="3900244" cy="3018788"/>
          </a:xfrm>
          <a:prstGeom prst="rect">
            <a:avLst/>
          </a:prstGeom>
        </p:spPr>
      </p:pic>
      <p:sp>
        <p:nvSpPr>
          <p:cNvPr id="7" name="TextBox 6"/>
          <p:cNvSpPr txBox="1"/>
          <p:nvPr/>
        </p:nvSpPr>
        <p:spPr>
          <a:xfrm>
            <a:off x="553157" y="1744756"/>
            <a:ext cx="9448800" cy="461665"/>
          </a:xfrm>
          <a:prstGeom prst="rect">
            <a:avLst/>
          </a:prstGeom>
          <a:noFill/>
        </p:spPr>
        <p:txBody>
          <a:bodyPr wrap="square" rtlCol="0">
            <a:spAutoFit/>
          </a:bodyPr>
          <a:lstStyle/>
          <a:p>
            <a:r>
              <a:rPr lang="en-US" sz="2400" i="1" dirty="0">
                <a:solidFill>
                  <a:schemeClr val="bg1"/>
                </a:solidFill>
              </a:rPr>
              <a:t>“Like Mother, Like Daughter…”</a:t>
            </a:r>
            <a:endParaRPr lang="en-US" sz="2400" dirty="0">
              <a:solidFill>
                <a:schemeClr val="bg1"/>
              </a:solidFill>
            </a:endParaRPr>
          </a:p>
        </p:txBody>
      </p:sp>
      <p:sp>
        <p:nvSpPr>
          <p:cNvPr id="8" name="TextBox 7"/>
          <p:cNvSpPr txBox="1"/>
          <p:nvPr/>
        </p:nvSpPr>
        <p:spPr>
          <a:xfrm>
            <a:off x="4542872" y="5769828"/>
            <a:ext cx="4738288" cy="830997"/>
          </a:xfrm>
          <a:prstGeom prst="rect">
            <a:avLst/>
          </a:prstGeom>
          <a:noFill/>
        </p:spPr>
        <p:txBody>
          <a:bodyPr wrap="square" rtlCol="0">
            <a:spAutoFit/>
          </a:bodyPr>
          <a:lstStyle/>
          <a:p>
            <a:r>
              <a:rPr lang="en-US" sz="2400" i="1" dirty="0">
                <a:solidFill>
                  <a:schemeClr val="bg1"/>
                </a:solidFill>
              </a:rPr>
              <a:t>“So that you will remember and be ashamed…” (16:63)</a:t>
            </a:r>
            <a:endParaRPr lang="en-US" sz="2400" dirty="0">
              <a:solidFill>
                <a:schemeClr val="bg1"/>
              </a:solidFill>
            </a:endParaRPr>
          </a:p>
        </p:txBody>
      </p:sp>
    </p:spTree>
    <p:extLst>
      <p:ext uri="{BB962C8B-B14F-4D97-AF65-F5344CB8AC3E}">
        <p14:creationId xmlns:p14="http://schemas.microsoft.com/office/powerpoint/2010/main" val="4246322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181" y="126348"/>
            <a:ext cx="11378834" cy="1166122"/>
          </a:xfrm>
          <a:ln w="25400">
            <a:solidFill>
              <a:schemeClr val="bg1"/>
            </a:solidFill>
          </a:ln>
        </p:spPr>
        <p:txBody>
          <a:bodyPr>
            <a:normAutofit/>
          </a:bodyPr>
          <a:lstStyle/>
          <a:p>
            <a:pPr algn="ctr"/>
            <a:r>
              <a:rPr lang="en-US" sz="4800" b="1" dirty="0">
                <a:solidFill>
                  <a:schemeClr val="bg1"/>
                </a:solidFill>
              </a:rPr>
              <a:t>Ezekiel 17: Political Parables</a:t>
            </a:r>
          </a:p>
        </p:txBody>
      </p:sp>
      <p:sp>
        <p:nvSpPr>
          <p:cNvPr id="3" name="TextBox 2"/>
          <p:cNvSpPr txBox="1"/>
          <p:nvPr/>
        </p:nvSpPr>
        <p:spPr>
          <a:xfrm>
            <a:off x="3732104" y="3598320"/>
            <a:ext cx="8255977" cy="461665"/>
          </a:xfrm>
          <a:prstGeom prst="rect">
            <a:avLst/>
          </a:prstGeom>
          <a:noFill/>
        </p:spPr>
        <p:txBody>
          <a:bodyPr wrap="square" rtlCol="0">
            <a:spAutoFit/>
          </a:bodyPr>
          <a:lstStyle/>
          <a:p>
            <a:r>
              <a:rPr lang="en-US" sz="2400" b="1" dirty="0">
                <a:solidFill>
                  <a:schemeClr val="bg1"/>
                </a:solidFill>
              </a:rPr>
              <a:t>Parable of the Eagles (17:3-21)</a:t>
            </a:r>
            <a:endParaRPr lang="en-US" sz="2400" dirty="0">
              <a:solidFill>
                <a:schemeClr val="bg1"/>
              </a:solidFill>
            </a:endParaRPr>
          </a:p>
        </p:txBody>
      </p:sp>
      <p:sp>
        <p:nvSpPr>
          <p:cNvPr id="4" name="TextBox 3"/>
          <p:cNvSpPr txBox="1"/>
          <p:nvPr/>
        </p:nvSpPr>
        <p:spPr>
          <a:xfrm>
            <a:off x="3732104" y="4448788"/>
            <a:ext cx="7391400" cy="461665"/>
          </a:xfrm>
          <a:prstGeom prst="rect">
            <a:avLst/>
          </a:prstGeom>
          <a:noFill/>
        </p:spPr>
        <p:txBody>
          <a:bodyPr wrap="square" rtlCol="0">
            <a:spAutoFit/>
          </a:bodyPr>
          <a:lstStyle/>
          <a:p>
            <a:r>
              <a:rPr lang="en-US" sz="2400" b="1" dirty="0">
                <a:solidFill>
                  <a:schemeClr val="bg1"/>
                </a:solidFill>
              </a:rPr>
              <a:t>Parable of the Stately Cedar (17:22-24)</a:t>
            </a:r>
            <a:endParaRPr lang="en-US" sz="2400" dirty="0">
              <a:solidFill>
                <a:schemeClr val="bg1"/>
              </a:solidFill>
            </a:endParaRPr>
          </a:p>
        </p:txBody>
      </p:sp>
      <p:sp>
        <p:nvSpPr>
          <p:cNvPr id="5" name="TextBox 4"/>
          <p:cNvSpPr txBox="1"/>
          <p:nvPr/>
        </p:nvSpPr>
        <p:spPr>
          <a:xfrm>
            <a:off x="896815" y="1548666"/>
            <a:ext cx="10391193" cy="1200329"/>
          </a:xfrm>
          <a:prstGeom prst="rect">
            <a:avLst/>
          </a:prstGeom>
          <a:noFill/>
        </p:spPr>
        <p:txBody>
          <a:bodyPr wrap="square" rtlCol="0">
            <a:spAutoFit/>
          </a:bodyPr>
          <a:lstStyle/>
          <a:p>
            <a:r>
              <a:rPr lang="en-US" sz="2400" i="1" dirty="0">
                <a:solidFill>
                  <a:schemeClr val="bg1"/>
                </a:solidFill>
              </a:rPr>
              <a:t>Ezekiel compares the royal family to a cedar tree in “Lebanon”, a symbolic name for Jerusalem. In this chapter the past, present and future of the Davidic line is discussed. </a:t>
            </a:r>
            <a:endParaRPr lang="en-US" sz="2400" dirty="0">
              <a:solidFill>
                <a:schemeClr val="bg1"/>
              </a:solidFill>
            </a:endParaRPr>
          </a:p>
        </p:txBody>
      </p:sp>
      <p:pic>
        <p:nvPicPr>
          <p:cNvPr id="6" name="Picture 5"/>
          <p:cNvPicPr>
            <a:picLocks noChangeAspect="1"/>
          </p:cNvPicPr>
          <p:nvPr/>
        </p:nvPicPr>
        <p:blipFill>
          <a:blip r:embed="rId2"/>
          <a:stretch>
            <a:fillRect/>
          </a:stretch>
        </p:blipFill>
        <p:spPr>
          <a:xfrm>
            <a:off x="262181" y="2945547"/>
            <a:ext cx="2939375" cy="3688915"/>
          </a:xfrm>
          <a:prstGeom prst="rect">
            <a:avLst/>
          </a:prstGeom>
        </p:spPr>
      </p:pic>
    </p:spTree>
    <p:extLst>
      <p:ext uri="{BB962C8B-B14F-4D97-AF65-F5344CB8AC3E}">
        <p14:creationId xmlns:p14="http://schemas.microsoft.com/office/powerpoint/2010/main" val="602034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181" y="126348"/>
            <a:ext cx="11378834" cy="1166122"/>
          </a:xfrm>
          <a:ln w="25400">
            <a:solidFill>
              <a:schemeClr val="bg1"/>
            </a:solidFill>
          </a:ln>
        </p:spPr>
        <p:txBody>
          <a:bodyPr>
            <a:normAutofit/>
          </a:bodyPr>
          <a:lstStyle/>
          <a:p>
            <a:pPr algn="ctr"/>
            <a:r>
              <a:rPr lang="en-US" sz="4800" b="1" dirty="0">
                <a:solidFill>
                  <a:schemeClr val="bg1"/>
                </a:solidFill>
              </a:rPr>
              <a:t>Ezekiel 18: Personal Responsibility</a:t>
            </a:r>
          </a:p>
        </p:txBody>
      </p:sp>
      <p:sp>
        <p:nvSpPr>
          <p:cNvPr id="3" name="TextBox 2"/>
          <p:cNvSpPr txBox="1"/>
          <p:nvPr/>
        </p:nvSpPr>
        <p:spPr>
          <a:xfrm>
            <a:off x="3732104" y="3122315"/>
            <a:ext cx="8255977" cy="1569660"/>
          </a:xfrm>
          <a:prstGeom prst="rect">
            <a:avLst/>
          </a:prstGeom>
          <a:noFill/>
        </p:spPr>
        <p:txBody>
          <a:bodyPr wrap="square" rtlCol="0">
            <a:spAutoFit/>
          </a:bodyPr>
          <a:lstStyle/>
          <a:p>
            <a:r>
              <a:rPr lang="en-US" sz="2400" b="1" dirty="0">
                <a:solidFill>
                  <a:schemeClr val="bg1"/>
                </a:solidFill>
              </a:rPr>
              <a:t>The Teaching of Personal Responsibility (18:4-20)</a:t>
            </a:r>
            <a:endParaRPr lang="en-US" sz="2400" dirty="0">
              <a:solidFill>
                <a:schemeClr val="bg1"/>
              </a:solidFill>
            </a:endParaRPr>
          </a:p>
          <a:p>
            <a:pPr marL="742950" lvl="1" indent="-285750">
              <a:buFont typeface="Arial" panose="020B0604020202020204" pitchFamily="34" charset="0"/>
              <a:buChar char="•"/>
            </a:pPr>
            <a:r>
              <a:rPr lang="en-US" sz="2400" dirty="0">
                <a:solidFill>
                  <a:schemeClr val="bg1"/>
                </a:solidFill>
              </a:rPr>
              <a:t>The Fate of a Righteous Man (18:5-9)</a:t>
            </a:r>
          </a:p>
          <a:p>
            <a:pPr marL="742950" lvl="1" indent="-285750">
              <a:buFont typeface="Arial" panose="020B0604020202020204" pitchFamily="34" charset="0"/>
              <a:buChar char="•"/>
            </a:pPr>
            <a:r>
              <a:rPr lang="en-US" sz="2400" dirty="0">
                <a:solidFill>
                  <a:schemeClr val="bg1"/>
                </a:solidFill>
              </a:rPr>
              <a:t>The Fate of the Wicked Son (18:10-13)</a:t>
            </a:r>
          </a:p>
          <a:p>
            <a:pPr marL="742950" lvl="1" indent="-285750">
              <a:buFont typeface="Arial" panose="020B0604020202020204" pitchFamily="34" charset="0"/>
              <a:buChar char="•"/>
            </a:pPr>
            <a:r>
              <a:rPr lang="en-US" sz="2400" dirty="0">
                <a:solidFill>
                  <a:schemeClr val="bg1"/>
                </a:solidFill>
              </a:rPr>
              <a:t>The Fate of the Righteous Son (18:14-18)</a:t>
            </a:r>
          </a:p>
        </p:txBody>
      </p:sp>
      <p:sp>
        <p:nvSpPr>
          <p:cNvPr id="4" name="TextBox 3"/>
          <p:cNvSpPr txBox="1"/>
          <p:nvPr/>
        </p:nvSpPr>
        <p:spPr>
          <a:xfrm>
            <a:off x="3732104" y="4993911"/>
            <a:ext cx="7391400" cy="461665"/>
          </a:xfrm>
          <a:prstGeom prst="rect">
            <a:avLst/>
          </a:prstGeom>
          <a:noFill/>
        </p:spPr>
        <p:txBody>
          <a:bodyPr wrap="square" rtlCol="0">
            <a:spAutoFit/>
          </a:bodyPr>
          <a:lstStyle/>
          <a:p>
            <a:r>
              <a:rPr lang="en-US" sz="2400" b="1" dirty="0">
                <a:solidFill>
                  <a:schemeClr val="bg1"/>
                </a:solidFill>
              </a:rPr>
              <a:t>The Teaching of Free Will (18:21-32)</a:t>
            </a:r>
            <a:endParaRPr lang="en-US" sz="2400" dirty="0">
              <a:solidFill>
                <a:schemeClr val="bg1"/>
              </a:solidFill>
            </a:endParaRPr>
          </a:p>
        </p:txBody>
      </p:sp>
      <p:sp>
        <p:nvSpPr>
          <p:cNvPr id="5" name="TextBox 4"/>
          <p:cNvSpPr txBox="1"/>
          <p:nvPr/>
        </p:nvSpPr>
        <p:spPr>
          <a:xfrm>
            <a:off x="526744" y="1518844"/>
            <a:ext cx="10849707" cy="1200329"/>
          </a:xfrm>
          <a:prstGeom prst="rect">
            <a:avLst/>
          </a:prstGeom>
          <a:noFill/>
        </p:spPr>
        <p:txBody>
          <a:bodyPr wrap="square" rtlCol="0">
            <a:spAutoFit/>
          </a:bodyPr>
          <a:lstStyle/>
          <a:p>
            <a:r>
              <a:rPr lang="en-US" sz="2400" i="1" dirty="0">
                <a:solidFill>
                  <a:schemeClr val="bg1"/>
                </a:solidFill>
              </a:rPr>
              <a:t>Rather than repentance, the people of Judah responded to the preaching of His prophets with sayings and proverbs. God refutes one of these proverbs and teaches about personal responsibility and free will.</a:t>
            </a:r>
            <a:endParaRPr lang="en-US" sz="2400" dirty="0">
              <a:solidFill>
                <a:schemeClr val="bg1"/>
              </a:solidFill>
            </a:endParaRPr>
          </a:p>
        </p:txBody>
      </p:sp>
      <p:pic>
        <p:nvPicPr>
          <p:cNvPr id="6" name="Picture 5"/>
          <p:cNvPicPr>
            <a:picLocks noChangeAspect="1"/>
          </p:cNvPicPr>
          <p:nvPr/>
        </p:nvPicPr>
        <p:blipFill>
          <a:blip r:embed="rId2"/>
          <a:stretch>
            <a:fillRect/>
          </a:stretch>
        </p:blipFill>
        <p:spPr>
          <a:xfrm>
            <a:off x="262181" y="2945547"/>
            <a:ext cx="2939375" cy="3688915"/>
          </a:xfrm>
          <a:prstGeom prst="rect">
            <a:avLst/>
          </a:prstGeom>
        </p:spPr>
      </p:pic>
    </p:spTree>
    <p:extLst>
      <p:ext uri="{BB962C8B-B14F-4D97-AF65-F5344CB8AC3E}">
        <p14:creationId xmlns:p14="http://schemas.microsoft.com/office/powerpoint/2010/main" val="403884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0" end="0"/>
                                            </p:txEl>
                                          </p:spTgt>
                                        </p:tgtEl>
                                        <p:attrNameLst>
                                          <p:attrName>style.visibility</p:attrName>
                                        </p:attrNameLst>
                                      </p:cBhvr>
                                      <p:to>
                                        <p:strVal val="visible"/>
                                      </p:to>
                                    </p:set>
                                    <p:animEffect transition="in" filter="fade">
                                      <p:cBhvr>
                                        <p:cTn id="42" dur="1000"/>
                                        <p:tgtEl>
                                          <p:spTgt spid="4">
                                            <p:txEl>
                                              <p:pRg st="0" end="0"/>
                                            </p:txEl>
                                          </p:spTgt>
                                        </p:tgtEl>
                                      </p:cBhvr>
                                    </p:animEffect>
                                    <p:anim calcmode="lin" valueType="num">
                                      <p:cBhvr>
                                        <p:cTn id="4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181" y="126348"/>
            <a:ext cx="11378834" cy="1166122"/>
          </a:xfrm>
          <a:ln w="25400">
            <a:solidFill>
              <a:schemeClr val="bg1"/>
            </a:solidFill>
          </a:ln>
        </p:spPr>
        <p:txBody>
          <a:bodyPr>
            <a:normAutofit/>
          </a:bodyPr>
          <a:lstStyle/>
          <a:p>
            <a:pPr algn="ctr"/>
            <a:r>
              <a:rPr lang="en-US" sz="4800" b="1" dirty="0">
                <a:solidFill>
                  <a:schemeClr val="bg1"/>
                </a:solidFill>
              </a:rPr>
              <a:t>Ezekiel 19: Lamentation Parables</a:t>
            </a:r>
          </a:p>
        </p:txBody>
      </p:sp>
      <p:sp>
        <p:nvSpPr>
          <p:cNvPr id="3" name="TextBox 2"/>
          <p:cNvSpPr txBox="1"/>
          <p:nvPr/>
        </p:nvSpPr>
        <p:spPr>
          <a:xfrm>
            <a:off x="3494712" y="2269461"/>
            <a:ext cx="8255977" cy="3416320"/>
          </a:xfrm>
          <a:prstGeom prst="rect">
            <a:avLst/>
          </a:prstGeom>
          <a:noFill/>
        </p:spPr>
        <p:txBody>
          <a:bodyPr wrap="square" rtlCol="0">
            <a:spAutoFit/>
          </a:bodyPr>
          <a:lstStyle/>
          <a:p>
            <a:r>
              <a:rPr lang="en-US" sz="2400" b="1" dirty="0">
                <a:solidFill>
                  <a:schemeClr val="bg1"/>
                </a:solidFill>
              </a:rPr>
              <a:t>Parable of the Lion Cubs (19:1-9)</a:t>
            </a:r>
            <a:endParaRPr lang="en-US" sz="2400" dirty="0">
              <a:solidFill>
                <a:schemeClr val="bg1"/>
              </a:solidFill>
            </a:endParaRPr>
          </a:p>
          <a:p>
            <a:pPr marL="800100" lvl="1" indent="-342900">
              <a:buFont typeface="Arial" panose="020B0604020202020204" pitchFamily="34" charset="0"/>
              <a:buChar char="•"/>
            </a:pPr>
            <a:r>
              <a:rPr lang="en-US" sz="2400" dirty="0">
                <a:solidFill>
                  <a:schemeClr val="bg1"/>
                </a:solidFill>
              </a:rPr>
              <a:t>The First Cub (19:1-4) </a:t>
            </a:r>
          </a:p>
          <a:p>
            <a:pPr marL="1257300" lvl="2" indent="-342900">
              <a:buFont typeface="Arial" panose="020B0604020202020204" pitchFamily="34" charset="0"/>
              <a:buChar char="•"/>
            </a:pPr>
            <a:r>
              <a:rPr lang="en-US" sz="2400" dirty="0">
                <a:solidFill>
                  <a:schemeClr val="bg1"/>
                </a:solidFill>
              </a:rPr>
              <a:t>See Jeremiah 22:10-12. Who was this cub?</a:t>
            </a:r>
          </a:p>
          <a:p>
            <a:pPr marL="1257300" lvl="2" indent="-342900">
              <a:buFont typeface="Arial" panose="020B0604020202020204" pitchFamily="34" charset="0"/>
              <a:buChar char="•"/>
            </a:pPr>
            <a:r>
              <a:rPr lang="en-US" sz="2400" dirty="0">
                <a:solidFill>
                  <a:schemeClr val="bg1"/>
                </a:solidFill>
              </a:rPr>
              <a:t>Shallum aka </a:t>
            </a:r>
            <a:r>
              <a:rPr lang="en-US" sz="2400" dirty="0" err="1">
                <a:solidFill>
                  <a:schemeClr val="bg1"/>
                </a:solidFill>
              </a:rPr>
              <a:t>Jehoahaz</a:t>
            </a:r>
            <a:endParaRPr lang="en-US" sz="2400" dirty="0">
              <a:solidFill>
                <a:schemeClr val="bg1"/>
              </a:solidFill>
            </a:endParaRPr>
          </a:p>
          <a:p>
            <a:pPr marL="800100" lvl="1" indent="-342900">
              <a:buFont typeface="Arial" panose="020B0604020202020204" pitchFamily="34" charset="0"/>
              <a:buChar char="•"/>
            </a:pPr>
            <a:r>
              <a:rPr lang="en-US" sz="2400" dirty="0">
                <a:solidFill>
                  <a:schemeClr val="bg1"/>
                </a:solidFill>
              </a:rPr>
              <a:t>The Second Cub (19:5-9) </a:t>
            </a:r>
          </a:p>
          <a:p>
            <a:pPr marL="1257300" lvl="2" indent="-342900">
              <a:buFont typeface="Arial" panose="020B0604020202020204" pitchFamily="34" charset="0"/>
              <a:buChar char="•"/>
            </a:pPr>
            <a:r>
              <a:rPr lang="en-US" sz="2400" dirty="0">
                <a:solidFill>
                  <a:schemeClr val="bg1"/>
                </a:solidFill>
              </a:rPr>
              <a:t>See 2 Chron. 36:5-10. Who was this cub?</a:t>
            </a:r>
          </a:p>
          <a:p>
            <a:pPr marL="1257300" lvl="2" indent="-342900">
              <a:buFont typeface="Arial" panose="020B0604020202020204" pitchFamily="34" charset="0"/>
              <a:buChar char="•"/>
            </a:pPr>
            <a:r>
              <a:rPr lang="en-US" sz="2400" dirty="0" err="1">
                <a:solidFill>
                  <a:schemeClr val="bg1"/>
                </a:solidFill>
              </a:rPr>
              <a:t>Jehoiakim</a:t>
            </a:r>
            <a:r>
              <a:rPr lang="en-US" sz="2400" dirty="0">
                <a:solidFill>
                  <a:schemeClr val="bg1"/>
                </a:solidFill>
              </a:rPr>
              <a:t> and </a:t>
            </a:r>
            <a:r>
              <a:rPr lang="en-US" sz="2400" dirty="0" err="1">
                <a:solidFill>
                  <a:schemeClr val="bg1"/>
                </a:solidFill>
              </a:rPr>
              <a:t>Jehoiachin</a:t>
            </a:r>
            <a:endParaRPr lang="en-US" sz="2400" dirty="0">
              <a:solidFill>
                <a:schemeClr val="bg1"/>
              </a:solidFill>
            </a:endParaRPr>
          </a:p>
          <a:p>
            <a:pPr marL="1257300" lvl="2" indent="-342900">
              <a:buFont typeface="Arial" panose="020B0604020202020204" pitchFamily="34" charset="0"/>
              <a:buChar char="•"/>
            </a:pPr>
            <a:endParaRPr lang="en-US" sz="2400" dirty="0">
              <a:solidFill>
                <a:schemeClr val="bg1"/>
              </a:solidFill>
            </a:endParaRPr>
          </a:p>
          <a:p>
            <a:pPr marL="1657350" lvl="3" indent="-285750">
              <a:buFont typeface="Arial" panose="020B0604020202020204" pitchFamily="34" charset="0"/>
              <a:buChar char="•"/>
            </a:pPr>
            <a:endParaRPr lang="en-US" sz="2400" dirty="0">
              <a:solidFill>
                <a:schemeClr val="bg1"/>
              </a:solidFill>
            </a:endParaRPr>
          </a:p>
        </p:txBody>
      </p:sp>
      <p:sp>
        <p:nvSpPr>
          <p:cNvPr id="4" name="TextBox 3"/>
          <p:cNvSpPr txBox="1"/>
          <p:nvPr/>
        </p:nvSpPr>
        <p:spPr>
          <a:xfrm>
            <a:off x="3494712" y="5224116"/>
            <a:ext cx="7391400" cy="830997"/>
          </a:xfrm>
          <a:prstGeom prst="rect">
            <a:avLst/>
          </a:prstGeom>
          <a:noFill/>
        </p:spPr>
        <p:txBody>
          <a:bodyPr wrap="square" rtlCol="0">
            <a:spAutoFit/>
          </a:bodyPr>
          <a:lstStyle/>
          <a:p>
            <a:r>
              <a:rPr lang="en-US" sz="2400" b="1" dirty="0">
                <a:solidFill>
                  <a:schemeClr val="bg1"/>
                </a:solidFill>
              </a:rPr>
              <a:t>The Parable of the Vine (19:10-14)</a:t>
            </a:r>
          </a:p>
          <a:p>
            <a:pPr marL="800100" lvl="1" indent="-342900">
              <a:buFont typeface="Arial" panose="020B0604020202020204" pitchFamily="34" charset="0"/>
              <a:buChar char="•"/>
            </a:pPr>
            <a:r>
              <a:rPr lang="en-US" sz="2400" dirty="0">
                <a:solidFill>
                  <a:schemeClr val="bg1"/>
                </a:solidFill>
              </a:rPr>
              <a:t>Rulers, destruction, exile, no king. </a:t>
            </a:r>
          </a:p>
        </p:txBody>
      </p:sp>
      <p:sp>
        <p:nvSpPr>
          <p:cNvPr id="5" name="TextBox 4"/>
          <p:cNvSpPr txBox="1"/>
          <p:nvPr/>
        </p:nvSpPr>
        <p:spPr>
          <a:xfrm>
            <a:off x="791308" y="1514895"/>
            <a:ext cx="10849707" cy="461665"/>
          </a:xfrm>
          <a:prstGeom prst="rect">
            <a:avLst/>
          </a:prstGeom>
          <a:noFill/>
        </p:spPr>
        <p:txBody>
          <a:bodyPr wrap="square" rtlCol="0">
            <a:spAutoFit/>
          </a:bodyPr>
          <a:lstStyle/>
          <a:p>
            <a:r>
              <a:rPr lang="en-US" sz="2400" i="1" dirty="0">
                <a:solidFill>
                  <a:schemeClr val="bg1"/>
                </a:solidFill>
              </a:rPr>
              <a:t>Two parables: Lamentations over the recent, foolish Kings of Judah. </a:t>
            </a:r>
            <a:endParaRPr lang="en-US" sz="2400" dirty="0">
              <a:solidFill>
                <a:schemeClr val="bg1"/>
              </a:solidFill>
            </a:endParaRPr>
          </a:p>
        </p:txBody>
      </p:sp>
      <p:pic>
        <p:nvPicPr>
          <p:cNvPr id="6" name="Picture 5"/>
          <p:cNvPicPr>
            <a:picLocks noChangeAspect="1"/>
          </p:cNvPicPr>
          <p:nvPr/>
        </p:nvPicPr>
        <p:blipFill>
          <a:blip r:embed="rId2"/>
          <a:stretch>
            <a:fillRect/>
          </a:stretch>
        </p:blipFill>
        <p:spPr>
          <a:xfrm>
            <a:off x="262181" y="2945547"/>
            <a:ext cx="2939375" cy="3688915"/>
          </a:xfrm>
          <a:prstGeom prst="rect">
            <a:avLst/>
          </a:prstGeom>
        </p:spPr>
      </p:pic>
    </p:spTree>
    <p:extLst>
      <p:ext uri="{BB962C8B-B14F-4D97-AF65-F5344CB8AC3E}">
        <p14:creationId xmlns:p14="http://schemas.microsoft.com/office/powerpoint/2010/main" val="898825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docProps/app.xml><?xml version="1.0" encoding="utf-8"?>
<Properties xmlns="http://schemas.openxmlformats.org/officeDocument/2006/extended-properties" xmlns:vt="http://schemas.openxmlformats.org/officeDocument/2006/docPropsVTypes">
  <Template>Slice</Template>
  <TotalTime>121</TotalTime>
  <Words>455</Words>
  <Application>Microsoft Office PowerPoint</Application>
  <PresentationFormat>Widescreen</PresentationFormat>
  <Paragraphs>54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Slice</vt:lpstr>
      <vt:lpstr>Ezekiel 16-19</vt:lpstr>
      <vt:lpstr>Ezekiel 16: Apostasy Parables</vt:lpstr>
      <vt:lpstr>PowerPoint Presentation</vt:lpstr>
      <vt:lpstr>PowerPoint Presentation</vt:lpstr>
      <vt:lpstr>Ezekiel 17: Political Parables</vt:lpstr>
      <vt:lpstr>Ezekiel 18: Personal Responsibility</vt:lpstr>
      <vt:lpstr>Ezekiel 19: Lamentation Parables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Ezekiel 16-19</dc:title>
  <dc:creator>Marc Shotts</dc:creator>
  <cp:lastModifiedBy>Marc Shotts</cp:lastModifiedBy>
  <cp:revision>11</cp:revision>
  <dcterms:created xsi:type="dcterms:W3CDTF">2016-09-14T00:31:15Z</dcterms:created>
  <dcterms:modified xsi:type="dcterms:W3CDTF">2016-09-14T02:32:25Z</dcterms:modified>
</cp:coreProperties>
</file>